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89" r:id="rId4"/>
    <p:sldId id="291" r:id="rId5"/>
    <p:sldId id="257" r:id="rId6"/>
    <p:sldId id="259" r:id="rId7"/>
    <p:sldId id="292" r:id="rId8"/>
    <p:sldId id="260" r:id="rId9"/>
    <p:sldId id="261" r:id="rId10"/>
    <p:sldId id="264" r:id="rId11"/>
    <p:sldId id="272" r:id="rId12"/>
    <p:sldId id="273" r:id="rId13"/>
    <p:sldId id="274" r:id="rId14"/>
    <p:sldId id="275" r:id="rId15"/>
    <p:sldId id="294" r:id="rId16"/>
    <p:sldId id="276" r:id="rId17"/>
    <p:sldId id="281" r:id="rId18"/>
    <p:sldId id="282" r:id="rId19"/>
    <p:sldId id="283" r:id="rId20"/>
    <p:sldId id="284" r:id="rId21"/>
    <p:sldId id="285" r:id="rId22"/>
    <p:sldId id="286" r:id="rId23"/>
    <p:sldId id="293" r:id="rId24"/>
    <p:sldId id="288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VGJSEKaUnsG8OaT0QT5iDw==" hashData="NyumTR5UFOoEaieigJAKUg55Gds6R9ZCXl3ittiVFeyPBdTL9YZbmdICOSpyrHbpajyqdjn7ObwhVCbGb0wWSw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92"/>
    <p:restoredTop sz="94694"/>
  </p:normalViewPr>
  <p:slideViewPr>
    <p:cSldViewPr snapToGrid="0" snapToObjects="1" showGuides="1">
      <p:cViewPr varScale="1">
        <p:scale>
          <a:sx n="124" d="100"/>
          <a:sy n="124" d="100"/>
        </p:scale>
        <p:origin x="105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22E9B-1A09-3041-9572-1FA65ED649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5CC1AE-AB3F-7A4E-B29A-D0A49D61A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18977-1751-0941-90F3-F64404A39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52497-B386-5A4F-AACE-10E37353D403}" type="datetimeFigureOut">
              <a:rPr lang="en-US" smtClean="0"/>
              <a:t>7/22/19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1A58E-4D1F-324B-B493-3CBE4249F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A7B33-0CD0-054F-B648-1B0DF8D85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C79F0-D82E-584A-AAAE-20166A523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68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06035-F942-F445-AB97-5B6B85C1B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ECB2BF-8D34-414B-8F61-544288218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0915C-C032-DD43-81A5-2F3F5F916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52497-B386-5A4F-AACE-10E37353D403}" type="datetimeFigureOut">
              <a:rPr lang="en-US" smtClean="0"/>
              <a:t>7/22/19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80BCB-AC8C-8C4D-9536-BC7934C45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48689-5266-3643-A30D-BD8BDEA8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C79F0-D82E-584A-AAAE-20166A523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48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63BDC6-D8CF-464B-B8E2-0718987B9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713A1E-8E95-F246-A0B2-2FD3A0578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3F6C7-FC07-B744-B938-7C4E863C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52497-B386-5A4F-AACE-10E37353D403}" type="datetimeFigureOut">
              <a:rPr lang="en-US" smtClean="0"/>
              <a:t>7/22/19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EF8F3-504B-B542-A5C4-7038C049C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D92F3-6EF1-CE4F-A7C0-6F8F5643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C79F0-D82E-584A-AAAE-20166A523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70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061EC-970A-1847-9A8B-9A325DF5D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AAB50-909D-5744-8F3F-050017084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A2B05-F3D7-F64E-8F5D-18874298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52497-B386-5A4F-AACE-10E37353D403}" type="datetimeFigureOut">
              <a:rPr lang="en-US" smtClean="0"/>
              <a:t>7/22/19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CCDD1-0AFB-9443-8F06-2439086F5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46C6B-5FA9-EC45-BE69-B4011010E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C79F0-D82E-584A-AAAE-20166A523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27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8A460-3062-6349-A23B-FDE9AE07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47EA3-10D1-C847-9139-F194731AA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E57C9-4745-6F4E-8D5C-C99AF623B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52497-B386-5A4F-AACE-10E37353D403}" type="datetimeFigureOut">
              <a:rPr lang="en-US" smtClean="0"/>
              <a:t>7/22/19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E95EA-311F-0B46-B4A8-2603D39E7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B6FA0-4ED8-2E4C-B56B-526B9887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C79F0-D82E-584A-AAAE-20166A523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18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BB764-905F-E348-B695-8AF44EBE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03D9F-807F-F34C-86CE-32E79DA99F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1EC222-0BCE-6949-82EF-6FE002696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CD3A3-5B63-2946-A569-11B0D67F7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52497-B386-5A4F-AACE-10E37353D403}" type="datetimeFigureOut">
              <a:rPr lang="en-US" smtClean="0"/>
              <a:t>7/22/19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6C5D7-DF86-5744-BD72-F6088B6C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2191F-CFF6-4E45-9949-33826627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C79F0-D82E-584A-AAAE-20166A523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2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D7D69-93C3-6F4C-9C00-F221766BB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5F703-4E40-FC41-98AB-2EBB4232A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FA169A-3960-F54D-98D8-642E55EB4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DA84A2-26FF-CC41-9D3F-5824D3221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56F873-6ED9-4F45-8743-67BF0FD282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225E7F-54B7-784A-93B3-A31EFAAA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52497-B386-5A4F-AACE-10E37353D403}" type="datetimeFigureOut">
              <a:rPr lang="en-US" smtClean="0"/>
              <a:t>7/22/19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6621AC-9082-C540-8AE8-C4C21B62C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8A23DF-15A5-2742-B334-DA42F3EE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C79F0-D82E-584A-AAAE-20166A523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58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A1CC4-8DAC-354F-ADA0-10C06C64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DF1B3-B2DE-B141-B4B9-77C1ABA99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52497-B386-5A4F-AACE-10E37353D403}" type="datetimeFigureOut">
              <a:rPr lang="en-US" smtClean="0"/>
              <a:t>7/22/19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F6074A-69A9-C748-AFF3-812885725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C278C6-688E-FB44-996E-0C65243CB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C79F0-D82E-584A-AAAE-20166A523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31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D3281C-B3D3-994A-ACDE-1632C02FD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52497-B386-5A4F-AACE-10E37353D403}" type="datetimeFigureOut">
              <a:rPr lang="en-US" smtClean="0"/>
              <a:t>7/22/19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A4B79D-783D-5848-B38F-FC8C1DC59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B1000-AAA2-2D40-A476-E090D54C9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C79F0-D82E-584A-AAAE-20166A523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21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E4D92-256B-2B4C-8CAE-C2CD22877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D4C7B-7ED7-0247-BF63-2612278C4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B2DEBF-15C6-9C42-BCFC-6CEE75384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D7D25C-34E7-3341-AFC6-69BB66F67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52497-B386-5A4F-AACE-10E37353D403}" type="datetimeFigureOut">
              <a:rPr lang="en-US" smtClean="0"/>
              <a:t>7/22/19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769553-31E6-C643-99D5-F5D53C58A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FB3B5-AC82-8C43-844E-8301A113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C79F0-D82E-584A-AAAE-20166A523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42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8E5A4-B0AE-B640-95F8-58101E797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818F9C-1CE9-274D-A960-9524AD61FE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EFD465-A652-934D-B77D-A3719CC6A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F5E7C8-227A-5A4B-A71E-C2CBF6C6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52497-B386-5A4F-AACE-10E37353D403}" type="datetimeFigureOut">
              <a:rPr lang="en-US" smtClean="0"/>
              <a:t>7/22/19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F15DAB-DA79-EC4B-83FF-DD695DD10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FD3DB-F2C8-5C4B-84D0-14BF33E42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C79F0-D82E-584A-AAAE-20166A523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35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A10314-404D-E04A-9D7B-BADB81C9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15975-7BAA-1143-929A-08E37379A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DFF51-C9CB-884F-8470-5AAC652ED9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52497-B386-5A4F-AACE-10E37353D403}" type="datetimeFigureOut">
              <a:rPr lang="en-US" smtClean="0"/>
              <a:t>7/22/19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AAC50-42C4-BE4A-B99A-8E21B787E9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3C086-692A-4540-A8B2-AEF6A618A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C79F0-D82E-584A-AAAE-20166A523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4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097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7F4E74-488A-1947-AB95-01171102B442}"/>
              </a:ext>
            </a:extLst>
          </p:cNvPr>
          <p:cNvSpPr/>
          <p:nvPr/>
        </p:nvSpPr>
        <p:spPr>
          <a:xfrm>
            <a:off x="914398" y="1722469"/>
            <a:ext cx="3474720" cy="2577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Displays All 4 Well Pressures Simultaneously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Allows Operators to Set Desired Pressures for Quick Test and Auxiliary Functions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Intuitive Interface for Ease of Use with Large Touch Areas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Prominent Main Menu Gives Access to Critical System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150A28-88A4-3C4E-A7A0-B8BFAAC30041}"/>
              </a:ext>
            </a:extLst>
          </p:cNvPr>
          <p:cNvSpPr txBox="1"/>
          <p:nvPr/>
        </p:nvSpPr>
        <p:spPr>
          <a:xfrm>
            <a:off x="914400" y="1143000"/>
            <a:ext cx="3682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HMI Touch Screen Interface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F7192F-3021-6D49-9AAF-A46055980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488" y="1301657"/>
            <a:ext cx="6951120" cy="4344450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7BE882-C48E-284E-93D3-97116EF834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4000"/>
          </a:blip>
          <a:stretch>
            <a:fillRect/>
          </a:stretch>
        </p:blipFill>
        <p:spPr>
          <a:xfrm>
            <a:off x="3576962" y="2121408"/>
            <a:ext cx="5038075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94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A08AB4-50F8-2745-8465-9BD92A6CD48F}"/>
              </a:ext>
            </a:extLst>
          </p:cNvPr>
          <p:cNvSpPr/>
          <p:nvPr/>
        </p:nvSpPr>
        <p:spPr>
          <a:xfrm>
            <a:off x="914400" y="1722470"/>
            <a:ext cx="3721396" cy="4414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Eliminates Overgrowth of Frac Iron and Additional Equipment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Limits Exposure of Employees to Dangerous Situations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Rated for C1D1 Use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4 Outriggers for Maximum Stability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Quickly Moves Between Wells Maximized Reach with 5 Axes of Rotation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Integrated System for Rapid Deployment and Tear Down with Auto Transport Setting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Powered by a Designated Diesel Engine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Mounted on 50’ Trailer with Estimated Weight of 88,000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lbs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5D4CEA-CBD9-B84C-A6D6-232FC332AB64}"/>
              </a:ext>
            </a:extLst>
          </p:cNvPr>
          <p:cNvSpPr txBox="1"/>
          <p:nvPr/>
        </p:nvSpPr>
        <p:spPr>
          <a:xfrm>
            <a:off x="914400" y="1143000"/>
            <a:ext cx="2218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Articulated Arm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8BAD00-8770-4B4E-AEBD-B3100995A677}"/>
              </a:ext>
            </a:extLst>
          </p:cNvPr>
          <p:cNvSpPr/>
          <p:nvPr/>
        </p:nvSpPr>
        <p:spPr>
          <a:xfrm>
            <a:off x="4971584" y="4465203"/>
            <a:ext cx="1680417" cy="168041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7D46E9-6CAF-8541-857E-75B6BEC6C9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4000"/>
          </a:blip>
          <a:stretch>
            <a:fillRect/>
          </a:stretch>
        </p:blipFill>
        <p:spPr>
          <a:xfrm>
            <a:off x="3576962" y="2121408"/>
            <a:ext cx="5038075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26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B3FE4-CA27-0041-92AB-5462F701B2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3576962" y="2121408"/>
            <a:ext cx="5038075" cy="26151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5DBEE-91C5-B64B-A14C-C525A6D43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09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553BB3-E5E6-F042-AD9C-AD6DB3058F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3576962" y="2121408"/>
            <a:ext cx="5038075" cy="26151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C7360-B353-EF4B-8EB4-37486AC57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24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B45EA0-90A4-5D4A-97D4-1665E69C57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3576962" y="2121408"/>
            <a:ext cx="5038075" cy="26151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667C9F-4E6A-3A44-B7C1-14787F21D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46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8736B3-993B-E846-B49C-B3470ED9B3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3576962" y="2121408"/>
            <a:ext cx="5038075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35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A08AB4-50F8-2745-8465-9BD92A6CD48F}"/>
              </a:ext>
            </a:extLst>
          </p:cNvPr>
          <p:cNvSpPr/>
          <p:nvPr/>
        </p:nvSpPr>
        <p:spPr>
          <a:xfrm>
            <a:off x="914399" y="1722470"/>
            <a:ext cx="6450905" cy="4660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Custom-Designed Remote Control For Simple Operation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12 Programmable Position Recall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Preset Height Required for Position Recall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Remote Controls Allows Operator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to View Targeted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FracLock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from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Various Angles and 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Unobstructed View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Auto Setting Keeps Crossover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Plumb to the Wellhead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Manual Setting Allows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</a:b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Complete Control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for All 5 Axes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Backup Controls Located at the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Trailer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”Fold” Function Returns the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Articulated Arm to Transport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Ready Position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5D4CEA-CBD9-B84C-A6D6-232FC332AB64}"/>
              </a:ext>
            </a:extLst>
          </p:cNvPr>
          <p:cNvSpPr txBox="1"/>
          <p:nvPr/>
        </p:nvSpPr>
        <p:spPr>
          <a:xfrm>
            <a:off x="914400" y="1143000"/>
            <a:ext cx="4587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Articulated Arm Remote Controls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479A55-E021-1E43-AD19-131A98A5E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005" y="408624"/>
            <a:ext cx="2740595" cy="1987107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0452F4-23BE-7C40-B6CE-683264BA24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4000"/>
          </a:blip>
          <a:stretch>
            <a:fillRect/>
          </a:stretch>
        </p:blipFill>
        <p:spPr>
          <a:xfrm>
            <a:off x="3576962" y="2121408"/>
            <a:ext cx="5038075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31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A08AB4-50F8-2745-8465-9BD92A6CD48F}"/>
              </a:ext>
            </a:extLst>
          </p:cNvPr>
          <p:cNvSpPr/>
          <p:nvPr/>
        </p:nvSpPr>
        <p:spPr>
          <a:xfrm>
            <a:off x="914399" y="1722470"/>
            <a:ext cx="10366745" cy="159274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Patented, Lightweight Elbow and Swivel Designs Allows Equipment to Be Quickly Connected and Safely Contain Well Pressured During Operations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7” Internal Diameter for Maximum Flow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15K psi Working Pressure for Versatility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Capable of 130 bpm Fluid Transfer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 Depth Analysis, Simulations, and Testing Maximized the Entire Flow Path for Higher Put Through Rates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Trailer Connection is Module for Complete Adaptability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5D4CEA-CBD9-B84C-A6D6-232FC332AB64}"/>
              </a:ext>
            </a:extLst>
          </p:cNvPr>
          <p:cNvSpPr txBox="1"/>
          <p:nvPr/>
        </p:nvSpPr>
        <p:spPr>
          <a:xfrm>
            <a:off x="914400" y="1143000"/>
            <a:ext cx="2560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Dynamic Flow Iron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0E45E-D83B-D246-9B48-661C0AE654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3576962" y="2121408"/>
            <a:ext cx="5038075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46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A08AB4-50F8-2745-8465-9BD92A6CD48F}"/>
              </a:ext>
            </a:extLst>
          </p:cNvPr>
          <p:cNvSpPr/>
          <p:nvPr/>
        </p:nvSpPr>
        <p:spPr>
          <a:xfrm>
            <a:off x="914399" y="1722470"/>
            <a:ext cx="6450905" cy="674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Swept Elbows (Washout)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Tee Blocks (heavy (2,400 lbs.) and Inefficient Flow Path)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5D4CEA-CBD9-B84C-A6D6-232FC332AB64}"/>
              </a:ext>
            </a:extLst>
          </p:cNvPr>
          <p:cNvSpPr txBox="1"/>
          <p:nvPr/>
        </p:nvSpPr>
        <p:spPr>
          <a:xfrm>
            <a:off x="914400" y="1143000"/>
            <a:ext cx="3924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Current Flow Iron Technology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8B6512-D533-FB44-96B8-5C3FD539357F}"/>
              </a:ext>
            </a:extLst>
          </p:cNvPr>
          <p:cNvSpPr/>
          <p:nvPr/>
        </p:nvSpPr>
        <p:spPr>
          <a:xfrm>
            <a:off x="3530600" y="3263649"/>
            <a:ext cx="2514600" cy="2514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4DCE16-E65E-414A-826E-BD48050FA912}"/>
              </a:ext>
            </a:extLst>
          </p:cNvPr>
          <p:cNvSpPr>
            <a:spLocks noChangeAspect="1"/>
          </p:cNvSpPr>
          <p:nvPr/>
        </p:nvSpPr>
        <p:spPr>
          <a:xfrm>
            <a:off x="914399" y="3263649"/>
            <a:ext cx="2514600" cy="25146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43AA0A-8E83-7648-B5BC-DDDFCFAA742E}"/>
              </a:ext>
            </a:extLst>
          </p:cNvPr>
          <p:cNvSpPr>
            <a:spLocks noChangeAspect="1"/>
          </p:cNvSpPr>
          <p:nvPr/>
        </p:nvSpPr>
        <p:spPr>
          <a:xfrm>
            <a:off x="8763001" y="3263649"/>
            <a:ext cx="2514600" cy="25146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913302-89EC-DD41-85BA-E603AF12C02D}"/>
              </a:ext>
            </a:extLst>
          </p:cNvPr>
          <p:cNvSpPr>
            <a:spLocks noChangeAspect="1"/>
          </p:cNvSpPr>
          <p:nvPr/>
        </p:nvSpPr>
        <p:spPr>
          <a:xfrm>
            <a:off x="6146801" y="3263649"/>
            <a:ext cx="2514600" cy="25146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DA71BE-21B2-3E4B-A7BA-FDAFC4F1576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4000"/>
          </a:blip>
          <a:stretch>
            <a:fillRect/>
          </a:stretch>
        </p:blipFill>
        <p:spPr>
          <a:xfrm>
            <a:off x="3576962" y="2121408"/>
            <a:ext cx="5038075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57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A08AB4-50F8-2745-8465-9BD92A6CD48F}"/>
              </a:ext>
            </a:extLst>
          </p:cNvPr>
          <p:cNvSpPr/>
          <p:nvPr/>
        </p:nvSpPr>
        <p:spPr>
          <a:xfrm>
            <a:off x="914398" y="1722469"/>
            <a:ext cx="459326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Tee Initially Packs with Sand Creating a Vortex Where It Slowly Moves Out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Continuous Flow Impacts with Accumulated Sand Rather Than the Interior of the Iron Which Reducing Erosion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Packed Sand is Slowly Picked Up and Carried Along the Flow Path Diminishing the Peak Velocity of Frac Slurry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5D4CEA-CBD9-B84C-A6D6-232FC332AB64}"/>
              </a:ext>
            </a:extLst>
          </p:cNvPr>
          <p:cNvSpPr txBox="1"/>
          <p:nvPr/>
        </p:nvSpPr>
        <p:spPr>
          <a:xfrm>
            <a:off x="914400" y="1143000"/>
            <a:ext cx="389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Hydraulic Dampening Elbows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E50471-D334-A94B-A8B8-A556EB38B679}"/>
              </a:ext>
            </a:extLst>
          </p:cNvPr>
          <p:cNvSpPr/>
          <p:nvPr/>
        </p:nvSpPr>
        <p:spPr>
          <a:xfrm>
            <a:off x="6096000" y="651353"/>
            <a:ext cx="5490575" cy="554903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8F46ED-F9CE-FD43-9845-E42EB572A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388" y="4258174"/>
            <a:ext cx="1942210" cy="1942210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4BC7A3-0DEF-BA43-9B55-56D4BB3F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776" y="4258174"/>
            <a:ext cx="1942210" cy="1942210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1419C0-E8A2-684D-8341-C4F5B0A60FC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4000"/>
          </a:blip>
          <a:stretch>
            <a:fillRect/>
          </a:stretch>
        </p:blipFill>
        <p:spPr>
          <a:xfrm>
            <a:off x="3576962" y="2121408"/>
            <a:ext cx="5038075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58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600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E1394C-93C2-7849-8B73-343AA5E300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3576962" y="2121408"/>
            <a:ext cx="5038075" cy="26151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519E48-ED8B-FC48-A63E-C211F5ADA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86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A08AB4-50F8-2745-8465-9BD92A6CD48F}"/>
              </a:ext>
            </a:extLst>
          </p:cNvPr>
          <p:cNvSpPr/>
          <p:nvPr/>
        </p:nvSpPr>
        <p:spPr>
          <a:xfrm>
            <a:off x="914398" y="1722469"/>
            <a:ext cx="5029200" cy="1010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20% Reduction of Erosion Velocity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Reduction of Angle of Approach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Balanced Flow Design for the Entire Length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5D4CEA-CBD9-B84C-A6D6-232FC332AB64}"/>
              </a:ext>
            </a:extLst>
          </p:cNvPr>
          <p:cNvSpPr txBox="1"/>
          <p:nvPr/>
        </p:nvSpPr>
        <p:spPr>
          <a:xfrm>
            <a:off x="914400" y="1143000"/>
            <a:ext cx="3642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Complete Flow Path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E50471-D334-A94B-A8B8-A556EB38B679}"/>
              </a:ext>
            </a:extLst>
          </p:cNvPr>
          <p:cNvSpPr/>
          <p:nvPr/>
        </p:nvSpPr>
        <p:spPr>
          <a:xfrm>
            <a:off x="6096000" y="651353"/>
            <a:ext cx="5490575" cy="554903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8D72B2-F1E7-B045-BBB6-BDF74CD9CF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4000"/>
          </a:blip>
          <a:stretch>
            <a:fillRect/>
          </a:stretch>
        </p:blipFill>
        <p:spPr>
          <a:xfrm>
            <a:off x="3576962" y="2121408"/>
            <a:ext cx="5038075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71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5D4CEA-CBD9-B84C-A6D6-232FC332AB64}"/>
              </a:ext>
            </a:extLst>
          </p:cNvPr>
          <p:cNvSpPr txBox="1"/>
          <p:nvPr/>
        </p:nvSpPr>
        <p:spPr>
          <a:xfrm>
            <a:off x="914400" y="1143000"/>
            <a:ext cx="4263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Dynamic Flow Iron Life Estimate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E0F846-5DAA-2D42-8E73-70C137B23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1" y="2185479"/>
            <a:ext cx="3200400" cy="411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CD1B7D-AF5E-0D4E-84AE-CEFCD9ED5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202" y="2185479"/>
            <a:ext cx="3200400" cy="41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CB353B-BEB2-8B42-9D76-FE5595348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400" y="2185479"/>
            <a:ext cx="3200400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F1FEB0-E383-034B-9C53-3B4CE1A0BDB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4000"/>
          </a:blip>
          <a:stretch>
            <a:fillRect/>
          </a:stretch>
        </p:blipFill>
        <p:spPr>
          <a:xfrm>
            <a:off x="3576962" y="2121408"/>
            <a:ext cx="5038075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07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5D4CEA-CBD9-B84C-A6D6-232FC332AB64}"/>
              </a:ext>
            </a:extLst>
          </p:cNvPr>
          <p:cNvSpPr txBox="1"/>
          <p:nvPr/>
        </p:nvSpPr>
        <p:spPr>
          <a:xfrm>
            <a:off x="914400" y="1143000"/>
            <a:ext cx="3349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FracLock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System Training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C10B37-0948-C14F-830F-590AEDB00FF3}"/>
              </a:ext>
            </a:extLst>
          </p:cNvPr>
          <p:cNvSpPr/>
          <p:nvPr/>
        </p:nvSpPr>
        <p:spPr>
          <a:xfrm>
            <a:off x="914398" y="1722469"/>
            <a:ext cx="5029200" cy="1256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40 Hour Training Course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Participants Will Have Classroom Instruction and Hands-On Experience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Certificate of Completion Awarded After Examination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96953E-A762-174B-ACAD-4E82A65FB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091" y="308344"/>
            <a:ext cx="4863509" cy="62939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38BF32-3982-BC46-9715-D3D6BABF42B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4000"/>
          </a:blip>
          <a:stretch>
            <a:fillRect/>
          </a:stretch>
        </p:blipFill>
        <p:spPr>
          <a:xfrm>
            <a:off x="3576962" y="2121408"/>
            <a:ext cx="5038075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63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3D5495-B5AB-0B49-8EAB-3D531F701D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3576962" y="2121408"/>
            <a:ext cx="5038075" cy="26151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FDB871-A3FB-0640-BB60-EE2C4A4D4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83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620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heScorpionAnimation0918.mp4" descr="fheScorpionAnimation0918.mp4">
            <a:extLst>
              <a:ext uri="{FF2B5EF4-FFF2-40B4-BE49-F238E27FC236}">
                <a16:creationId xmlns:a16="http://schemas.microsoft.com/office/drawing/2014/main" id="{40FEBF37-91CD-1B44-B83A-882BE4DFCF0E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7817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7ED537-CBA2-1D4A-9ACC-86D74209EC7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4000"/>
          </a:blip>
          <a:stretch>
            <a:fillRect/>
          </a:stretch>
        </p:blipFill>
        <p:spPr>
          <a:xfrm>
            <a:off x="3576962" y="2121408"/>
            <a:ext cx="5038075" cy="2615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4E566B-2D89-094D-9F0A-63BBFF574E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4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A08AB4-50F8-2745-8465-9BD92A6CD48F}"/>
              </a:ext>
            </a:extLst>
          </p:cNvPr>
          <p:cNvSpPr/>
          <p:nvPr/>
        </p:nvSpPr>
        <p:spPr>
          <a:xfrm>
            <a:off x="914400" y="1722470"/>
            <a:ext cx="3698698" cy="4175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Dangerous, inefficient, costly, time-consuming, and overgrown.</a:t>
            </a:r>
          </a:p>
          <a:p>
            <a:pPr marL="291703" indent="-291703">
              <a:spcBef>
                <a:spcPts val="800"/>
              </a:spcBef>
              <a:buSzPct val="115000"/>
              <a:buFontTx/>
              <a:buChar char="•"/>
              <a:defRPr sz="2400" b="0">
                <a:solidFill>
                  <a:srgbClr val="5E5E5E"/>
                </a:solidFill>
              </a:defRPr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Whip stops are used to prevent pipes from causing fatal injuries to workers after they burst. Despite being inspected, frequent injury occur due to the amount of equipment present.</a:t>
            </a:r>
          </a:p>
          <a:p>
            <a:pPr marL="291703" indent="-291703">
              <a:spcBef>
                <a:spcPts val="800"/>
              </a:spcBef>
              <a:buSzPct val="115000"/>
              <a:buFontTx/>
              <a:buChar char="•"/>
              <a:defRPr sz="2400" b="0">
                <a:solidFill>
                  <a:srgbClr val="5E5E5E"/>
                </a:solidFill>
              </a:defRPr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Before operations can begin, crews arrive at least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2-days early to set up the piping prior to trucks arriving. This can take longer if an operation is not able to find enough quality labor for the job. </a:t>
            </a:r>
          </a:p>
          <a:p>
            <a:pPr marL="291703" indent="-291703">
              <a:spcBef>
                <a:spcPts val="800"/>
              </a:spcBef>
              <a:buSzPct val="115000"/>
              <a:buChar char="•"/>
              <a:defRPr sz="2400" b="0">
                <a:solidFill>
                  <a:srgbClr val="5E5E5E"/>
                </a:solidFill>
              </a:defRPr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frac iron needs to be tested every 3–6 months resulting in extended downtime and costly inspections.</a:t>
            </a:r>
          </a:p>
          <a:p>
            <a:pPr marL="291703" indent="-291703">
              <a:spcBef>
                <a:spcPts val="800"/>
              </a:spcBef>
              <a:buSzPct val="115000"/>
              <a:buChar char="•"/>
              <a:defRPr sz="2400" b="0">
                <a:solidFill>
                  <a:srgbClr val="5E5E5E"/>
                </a:solidFill>
              </a:defRPr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Zipper manifolds are costly to lease and hard to find with few in the market available making downtime to this piece devastating to the operation. </a:t>
            </a:r>
          </a:p>
          <a:p>
            <a:pPr marL="291703" indent="-291703">
              <a:spcBef>
                <a:spcPts val="800"/>
              </a:spcBef>
              <a:buSzPct val="115000"/>
              <a:buChar char="•"/>
              <a:defRPr sz="2400" b="0">
                <a:solidFill>
                  <a:srgbClr val="5E5E5E"/>
                </a:solidFill>
              </a:defRPr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Goat heads are another costly piece of equipment that requires frequent testing.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5D4CEA-CBD9-B84C-A6D6-232FC332AB64}"/>
              </a:ext>
            </a:extLst>
          </p:cNvPr>
          <p:cNvSpPr txBox="1"/>
          <p:nvPr/>
        </p:nvSpPr>
        <p:spPr>
          <a:xfrm>
            <a:off x="914400" y="1143000"/>
            <a:ext cx="2551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Current Frac Setup</a:t>
            </a:r>
          </a:p>
        </p:txBody>
      </p:sp>
      <p:pic>
        <p:nvPicPr>
          <p:cNvPr id="8" name="fracLockLogo003.jpg">
            <a:extLst>
              <a:ext uri="{FF2B5EF4-FFF2-40B4-BE49-F238E27FC236}">
                <a16:creationId xmlns:a16="http://schemas.microsoft.com/office/drawing/2014/main" id="{3FAC41A0-1072-714B-9024-D1164D92F0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61088" y="719300"/>
            <a:ext cx="6672848" cy="5338278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D04508-0F31-1C48-8628-74606D492C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4000"/>
          </a:blip>
          <a:stretch>
            <a:fillRect/>
          </a:stretch>
        </p:blipFill>
        <p:spPr>
          <a:xfrm>
            <a:off x="3576962" y="2121408"/>
            <a:ext cx="5038075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4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B3E03F-1B5B-3644-9FC2-95D0F0D90A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3576962" y="2121408"/>
            <a:ext cx="5038075" cy="2615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20B607-795C-154E-AE11-356665C93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88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A08AB4-50F8-2745-8465-9BD92A6CD48F}"/>
              </a:ext>
            </a:extLst>
          </p:cNvPr>
          <p:cNvSpPr/>
          <p:nvPr/>
        </p:nvSpPr>
        <p:spPr>
          <a:xfrm>
            <a:off x="914399" y="1722470"/>
            <a:ext cx="5181601" cy="2690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Remotely Operated Universal Wellhead Connection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Works with Wireline, Frac, and Coiled Tubing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Removes All Personnel from Danger Zones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Increases Accessibility to Wellheads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7” Interior Diameter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15K psi Working Pressure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Capable of 130 bpm Fluid Transfer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Quick Test Functionality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5D4CEA-CBD9-B84C-A6D6-232FC332AB64}"/>
              </a:ext>
            </a:extLst>
          </p:cNvPr>
          <p:cNvSpPr txBox="1"/>
          <p:nvPr/>
        </p:nvSpPr>
        <p:spPr>
          <a:xfrm>
            <a:off x="914400" y="1143000"/>
            <a:ext cx="1833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FHE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FracLock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EB0E3-A9CF-3B44-BF58-D11C75489A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3576962" y="2121408"/>
            <a:ext cx="5038075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61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3A4D0A-3C3B-CE42-8871-38A872C3E004}"/>
              </a:ext>
            </a:extLst>
          </p:cNvPr>
          <p:cNvSpPr/>
          <p:nvPr/>
        </p:nvSpPr>
        <p:spPr>
          <a:xfrm>
            <a:off x="712381" y="701749"/>
            <a:ext cx="3327991" cy="580537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679AC8-7B9B-5F42-B501-9522D66C8411}"/>
              </a:ext>
            </a:extLst>
          </p:cNvPr>
          <p:cNvSpPr/>
          <p:nvPr/>
        </p:nvSpPr>
        <p:spPr>
          <a:xfrm>
            <a:off x="4470991" y="701749"/>
            <a:ext cx="3327991" cy="580537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38E86-A354-2442-A5F9-F4DA7F1A122F}"/>
              </a:ext>
            </a:extLst>
          </p:cNvPr>
          <p:cNvSpPr/>
          <p:nvPr/>
        </p:nvSpPr>
        <p:spPr>
          <a:xfrm>
            <a:off x="8229600" y="701749"/>
            <a:ext cx="3327991" cy="580537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26CFA-4A79-254B-B4FA-5441E007986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4000"/>
          </a:blip>
          <a:stretch>
            <a:fillRect/>
          </a:stretch>
        </p:blipFill>
        <p:spPr>
          <a:xfrm>
            <a:off x="3576962" y="2121408"/>
            <a:ext cx="5038075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31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2265CA-AD08-7A4C-B856-2166829AA70F}"/>
              </a:ext>
            </a:extLst>
          </p:cNvPr>
          <p:cNvSpPr/>
          <p:nvPr/>
        </p:nvSpPr>
        <p:spPr>
          <a:xfrm>
            <a:off x="914398" y="1733103"/>
            <a:ext cx="4023360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Well Monitoring System Prevents Unintentional Unlocking When Well Pressure Registers 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Safety Light Indicators Visually Shows If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FracLock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is Locked or Unlocked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Spring-Loaded Switches Must Be Manually Held Until Function is Completed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Simplified Controls with Touch Screen 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Remote Access to Real-Time or Stored Data Through Secure Cellular Network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Offsite Diagnostics</a:t>
            </a:r>
          </a:p>
          <a:p>
            <a:pPr marL="285750" indent="-2857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Operates and Monitors Up to 4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FracLocks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37B3C5-DCC9-BE4E-8DDB-BBA9094ECF7E}"/>
              </a:ext>
            </a:extLst>
          </p:cNvPr>
          <p:cNvSpPr txBox="1"/>
          <p:nvPr/>
        </p:nvSpPr>
        <p:spPr>
          <a:xfrm>
            <a:off x="914400" y="1143000"/>
            <a:ext cx="2909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FracLock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Control Unit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B48194-5A73-5C48-B465-081ECD2E4B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3576962" y="2121408"/>
            <a:ext cx="5038075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13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2C0975E-6714-6142-BB0D-968599DDD0E9}"/>
              </a:ext>
            </a:extLst>
          </p:cNvPr>
          <p:cNvSpPr/>
          <p:nvPr/>
        </p:nvSpPr>
        <p:spPr>
          <a:xfrm>
            <a:off x="2116476" y="1417834"/>
            <a:ext cx="4119937" cy="56748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3D62E59-F0EC-A54C-BA66-4CE84A5A8681}"/>
              </a:ext>
            </a:extLst>
          </p:cNvPr>
          <p:cNvSpPr/>
          <p:nvPr/>
        </p:nvSpPr>
        <p:spPr>
          <a:xfrm>
            <a:off x="2116476" y="2085098"/>
            <a:ext cx="4119937" cy="48510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D2C674-2546-9045-8859-4EE313DB59E1}"/>
              </a:ext>
            </a:extLst>
          </p:cNvPr>
          <p:cNvSpPr/>
          <p:nvPr/>
        </p:nvSpPr>
        <p:spPr>
          <a:xfrm>
            <a:off x="2116476" y="2669984"/>
            <a:ext cx="4119937" cy="48510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A0A2B5-B8A6-724A-A864-9A5FC53A24F3}"/>
              </a:ext>
            </a:extLst>
          </p:cNvPr>
          <p:cNvSpPr/>
          <p:nvPr/>
        </p:nvSpPr>
        <p:spPr>
          <a:xfrm>
            <a:off x="2116476" y="3666762"/>
            <a:ext cx="4119937" cy="106999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D37A479-7ACB-4D45-9140-20432324D762}"/>
              </a:ext>
            </a:extLst>
          </p:cNvPr>
          <p:cNvSpPr/>
          <p:nvPr/>
        </p:nvSpPr>
        <p:spPr>
          <a:xfrm>
            <a:off x="7743568" y="1682370"/>
            <a:ext cx="2108887" cy="142329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B229995-BA7A-264E-B165-C74ADDC057CB}"/>
              </a:ext>
            </a:extLst>
          </p:cNvPr>
          <p:cNvSpPr/>
          <p:nvPr/>
        </p:nvSpPr>
        <p:spPr>
          <a:xfrm>
            <a:off x="7446859" y="3525795"/>
            <a:ext cx="1243914" cy="116977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4EEE896-931B-454A-9A3D-164C289B6FC3}"/>
              </a:ext>
            </a:extLst>
          </p:cNvPr>
          <p:cNvSpPr/>
          <p:nvPr/>
        </p:nvSpPr>
        <p:spPr>
          <a:xfrm>
            <a:off x="8931118" y="3525795"/>
            <a:ext cx="1243914" cy="84025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9346712-33E0-914B-B717-764B135AF519}"/>
              </a:ext>
            </a:extLst>
          </p:cNvPr>
          <p:cNvSpPr/>
          <p:nvPr/>
        </p:nvSpPr>
        <p:spPr>
          <a:xfrm>
            <a:off x="9091756" y="4473147"/>
            <a:ext cx="922638" cy="52721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581DB0-B2DA-A84E-9B09-83E8318E50D3}"/>
              </a:ext>
            </a:extLst>
          </p:cNvPr>
          <p:cNvSpPr txBox="1"/>
          <p:nvPr/>
        </p:nvSpPr>
        <p:spPr>
          <a:xfrm>
            <a:off x="2896284" y="723283"/>
            <a:ext cx="2560320" cy="365760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Digital Well Pressure Monitoring Display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A3626D-C724-134B-9647-59459321CEC3}"/>
              </a:ext>
            </a:extLst>
          </p:cNvPr>
          <p:cNvSpPr txBox="1"/>
          <p:nvPr/>
        </p:nvSpPr>
        <p:spPr>
          <a:xfrm>
            <a:off x="362707" y="2150680"/>
            <a:ext cx="1486304" cy="353943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Safety Light Indicators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81A120-0E40-5047-9289-C9D4CE94A37A}"/>
              </a:ext>
            </a:extLst>
          </p:cNvPr>
          <p:cNvSpPr txBox="1"/>
          <p:nvPr/>
        </p:nvSpPr>
        <p:spPr>
          <a:xfrm>
            <a:off x="402781" y="2735566"/>
            <a:ext cx="1446230" cy="353943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1100" b="1" dirty="0" err="1">
                <a:solidFill>
                  <a:schemeClr val="bg1"/>
                </a:solidFill>
              </a:rPr>
              <a:t>FracLock</a:t>
            </a:r>
            <a:r>
              <a:rPr lang="en-US" sz="1100" b="1" dirty="0">
                <a:solidFill>
                  <a:schemeClr val="bg1"/>
                </a:solidFill>
              </a:rPr>
              <a:t> Unlock/Lock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173F10-C77E-3544-8B6A-1FF8ABC0D7B2}"/>
              </a:ext>
            </a:extLst>
          </p:cNvPr>
          <p:cNvSpPr txBox="1"/>
          <p:nvPr/>
        </p:nvSpPr>
        <p:spPr>
          <a:xfrm>
            <a:off x="277747" y="3940149"/>
            <a:ext cx="1571264" cy="523220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Quick Test Sub Controls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and Pressure Displays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91E5C-9717-1641-9178-8C06ECADC409}"/>
              </a:ext>
            </a:extLst>
          </p:cNvPr>
          <p:cNvSpPr txBox="1"/>
          <p:nvPr/>
        </p:nvSpPr>
        <p:spPr>
          <a:xfrm>
            <a:off x="8279445" y="1041417"/>
            <a:ext cx="1037133" cy="353943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HMI Interface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44919E-C06D-214B-A446-B040D95C2659}"/>
              </a:ext>
            </a:extLst>
          </p:cNvPr>
          <p:cNvSpPr txBox="1"/>
          <p:nvPr/>
        </p:nvSpPr>
        <p:spPr>
          <a:xfrm>
            <a:off x="7330473" y="4925048"/>
            <a:ext cx="1554480" cy="548640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Auxiliary Function with Pressure Controls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08595B-F5D6-534E-BF9D-1D899298E789}"/>
              </a:ext>
            </a:extLst>
          </p:cNvPr>
          <p:cNvSpPr txBox="1"/>
          <p:nvPr/>
        </p:nvSpPr>
        <p:spPr>
          <a:xfrm>
            <a:off x="9237601" y="5233272"/>
            <a:ext cx="630948" cy="523220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Cellular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On/Off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648151-39F8-9B46-8C5C-CD95572F006E}"/>
              </a:ext>
            </a:extLst>
          </p:cNvPr>
          <p:cNvSpPr txBox="1"/>
          <p:nvPr/>
        </p:nvSpPr>
        <p:spPr>
          <a:xfrm>
            <a:off x="10515822" y="3684314"/>
            <a:ext cx="965329" cy="523220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Diesel Engine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Controls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C72265-28C3-A840-9557-04CAA66DC1EA}"/>
              </a:ext>
            </a:extLst>
          </p:cNvPr>
          <p:cNvSpPr txBox="1"/>
          <p:nvPr/>
        </p:nvSpPr>
        <p:spPr>
          <a:xfrm>
            <a:off x="10583950" y="5233272"/>
            <a:ext cx="829073" cy="523220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Emergency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Shut Off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54EB66B-589F-F945-B338-979CE7323195}"/>
              </a:ext>
            </a:extLst>
          </p:cNvPr>
          <p:cNvSpPr/>
          <p:nvPr/>
        </p:nvSpPr>
        <p:spPr>
          <a:xfrm>
            <a:off x="10655756" y="4304873"/>
            <a:ext cx="685460" cy="71604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6C397A-5A82-624F-A849-E3243D756CE2}"/>
              </a:ext>
            </a:extLst>
          </p:cNvPr>
          <p:cNvCxnSpPr/>
          <p:nvPr/>
        </p:nvCxnSpPr>
        <p:spPr>
          <a:xfrm>
            <a:off x="4176444" y="1083134"/>
            <a:ext cx="1" cy="3347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B6AA18-4039-0D48-B8C4-8AD8CC983F26}"/>
              </a:ext>
            </a:extLst>
          </p:cNvPr>
          <p:cNvCxnSpPr/>
          <p:nvPr/>
        </p:nvCxnSpPr>
        <p:spPr>
          <a:xfrm>
            <a:off x="1849011" y="2327651"/>
            <a:ext cx="26746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8DEBF87-53EF-5748-8C8C-AD8A29122F85}"/>
              </a:ext>
            </a:extLst>
          </p:cNvPr>
          <p:cNvCxnSpPr/>
          <p:nvPr/>
        </p:nvCxnSpPr>
        <p:spPr>
          <a:xfrm>
            <a:off x="1849011" y="2912537"/>
            <a:ext cx="267465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33FB364-0956-4D40-A8A4-9F3667DBCFD0}"/>
              </a:ext>
            </a:extLst>
          </p:cNvPr>
          <p:cNvCxnSpPr/>
          <p:nvPr/>
        </p:nvCxnSpPr>
        <p:spPr>
          <a:xfrm>
            <a:off x="1849011" y="4201759"/>
            <a:ext cx="267465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4868C6-1B00-B440-9CD5-D13D869A1CDA}"/>
              </a:ext>
            </a:extLst>
          </p:cNvPr>
          <p:cNvCxnSpPr/>
          <p:nvPr/>
        </p:nvCxnSpPr>
        <p:spPr>
          <a:xfrm>
            <a:off x="8068816" y="4695567"/>
            <a:ext cx="0" cy="22948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2514848-7D06-2745-A00E-4B11AF25309A}"/>
              </a:ext>
            </a:extLst>
          </p:cNvPr>
          <p:cNvCxnSpPr/>
          <p:nvPr/>
        </p:nvCxnSpPr>
        <p:spPr>
          <a:xfrm>
            <a:off x="9553075" y="5025176"/>
            <a:ext cx="0" cy="22948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27E5DF3-58FA-C943-B8E4-E28CFE343EF1}"/>
              </a:ext>
            </a:extLst>
          </p:cNvPr>
          <p:cNvCxnSpPr/>
          <p:nvPr/>
        </p:nvCxnSpPr>
        <p:spPr>
          <a:xfrm>
            <a:off x="10998486" y="5025176"/>
            <a:ext cx="0" cy="22948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4470309-9416-ED49-88F8-D8287C5AA577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8798012" y="1395360"/>
            <a:ext cx="0" cy="28701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8C7F904-9320-B44F-9C6B-DCA6E0128D08}"/>
              </a:ext>
            </a:extLst>
          </p:cNvPr>
          <p:cNvCxnSpPr>
            <a:cxnSpLocks/>
          </p:cNvCxnSpPr>
          <p:nvPr/>
        </p:nvCxnSpPr>
        <p:spPr>
          <a:xfrm>
            <a:off x="10184937" y="3945924"/>
            <a:ext cx="357244" cy="9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149433CE-459F-F44C-B02D-CA8D0B70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3576962" y="2121408"/>
            <a:ext cx="5038075" cy="26151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35AA4F3-B24C-B741-B58B-E829BF9EC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76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3797</TotalTime>
  <Words>512</Words>
  <Application>Microsoft Macintosh PowerPoint</Application>
  <PresentationFormat>Widescreen</PresentationFormat>
  <Paragraphs>83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Becker</dc:creator>
  <cp:lastModifiedBy>Tim Becker</cp:lastModifiedBy>
  <cp:revision>64</cp:revision>
  <cp:lastPrinted>2019-06-19T22:32:54Z</cp:lastPrinted>
  <dcterms:created xsi:type="dcterms:W3CDTF">2019-05-21T22:15:38Z</dcterms:created>
  <dcterms:modified xsi:type="dcterms:W3CDTF">2019-07-22T13:46:52Z</dcterms:modified>
</cp:coreProperties>
</file>